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0" r:id="rId2"/>
    <p:sldId id="326" r:id="rId3"/>
    <p:sldId id="327" r:id="rId4"/>
    <p:sldId id="291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01" r:id="rId13"/>
    <p:sldId id="323" r:id="rId14"/>
    <p:sldId id="328" r:id="rId15"/>
    <p:sldId id="330" r:id="rId16"/>
    <p:sldId id="329" r:id="rId17"/>
    <p:sldId id="293" r:id="rId1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1A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DD4E3-F8BB-4E4B-8F36-5BD89539C75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21D8F04-586D-4AAB-9923-167EEDD12336}">
      <dgm:prSet phldrT="[Text]" custT="1"/>
      <dgm:spPr/>
      <dgm:t>
        <a:bodyPr anchor="ctr"/>
        <a:lstStyle/>
        <a:p>
          <a:r>
            <a:rPr lang="en-US" sz="1700" dirty="0" smtClean="0"/>
            <a:t>Interconnection Web Portal</a:t>
          </a:r>
          <a:endParaRPr lang="en-US" sz="1700" dirty="0"/>
        </a:p>
      </dgm:t>
    </dgm:pt>
    <dgm:pt modelId="{C992F546-CE3C-4BA1-8383-8401614BF780}" type="parTrans" cxnId="{7F7DA633-274A-4966-B9CC-987CCDE7C380}">
      <dgm:prSet/>
      <dgm:spPr/>
      <dgm:t>
        <a:bodyPr/>
        <a:lstStyle/>
        <a:p>
          <a:endParaRPr lang="en-US"/>
        </a:p>
      </dgm:t>
    </dgm:pt>
    <dgm:pt modelId="{537A28A9-F385-4B77-8F48-2D0117E232DF}" type="sibTrans" cxnId="{7F7DA633-274A-4966-B9CC-987CCDE7C380}">
      <dgm:prSet/>
      <dgm:spPr/>
      <dgm:t>
        <a:bodyPr/>
        <a:lstStyle/>
        <a:p>
          <a:endParaRPr lang="en-US"/>
        </a:p>
      </dgm:t>
    </dgm:pt>
    <dgm:pt modelId="{1591C583-58FD-432D-A519-DC8B678C0D32}">
      <dgm:prSet phldrT="[Text]" custT="1"/>
      <dgm:spPr/>
      <dgm:t>
        <a:bodyPr anchor="ctr"/>
        <a:lstStyle/>
        <a:p>
          <a:r>
            <a:rPr lang="en-US" sz="1700" dirty="0" smtClean="0">
              <a:latin typeface="Franklin Gothic Book" panose="020B0503020102020204" pitchFamily="34" charset="0"/>
            </a:rPr>
            <a:t>Distributed Resource Management System (DERMS)</a:t>
          </a:r>
          <a:endParaRPr lang="en-US" sz="1700" dirty="0" smtClean="0">
            <a:latin typeface="Franklin Gothic Book" panose="020B0503020102020204" pitchFamily="34" charset="0"/>
          </a:endParaRPr>
        </a:p>
      </dgm:t>
    </dgm:pt>
    <dgm:pt modelId="{C2B37488-68AA-4354-8151-AAC8D8A0E0D5}" type="sibTrans" cxnId="{72893464-A95B-40E4-8F48-576E9656896D}">
      <dgm:prSet/>
      <dgm:spPr/>
      <dgm:t>
        <a:bodyPr/>
        <a:lstStyle/>
        <a:p>
          <a:endParaRPr lang="en-US"/>
        </a:p>
      </dgm:t>
    </dgm:pt>
    <dgm:pt modelId="{8B71F613-F92F-4E93-BC48-7664BECB3924}" type="parTrans" cxnId="{72893464-A95B-40E4-8F48-576E9656896D}">
      <dgm:prSet/>
      <dgm:spPr/>
      <dgm:t>
        <a:bodyPr/>
        <a:lstStyle/>
        <a:p>
          <a:endParaRPr lang="en-US"/>
        </a:p>
      </dgm:t>
    </dgm:pt>
    <dgm:pt modelId="{BECDD5F9-A920-4067-945B-CF8A1D71AED7}">
      <dgm:prSet phldrT="[Text]" custT="1"/>
      <dgm:spPr/>
      <dgm:t>
        <a:bodyPr/>
        <a:lstStyle/>
        <a:p>
          <a:endParaRPr lang="en-US" sz="2100" dirty="0" smtClean="0"/>
        </a:p>
        <a:p>
          <a:endParaRPr lang="en-US" sz="1700" dirty="0" smtClean="0"/>
        </a:p>
        <a:p>
          <a:r>
            <a:rPr lang="en-US" sz="1700" dirty="0" smtClean="0"/>
            <a:t>Proof of concept / Pilot</a:t>
          </a:r>
          <a:endParaRPr lang="en-US" sz="1700" dirty="0" smtClean="0"/>
        </a:p>
        <a:p>
          <a:endParaRPr lang="en-US" sz="2100" dirty="0" smtClean="0"/>
        </a:p>
        <a:p>
          <a:endParaRPr lang="en-US" sz="2100" dirty="0" smtClean="0"/>
        </a:p>
      </dgm:t>
    </dgm:pt>
    <dgm:pt modelId="{8BFD7DAF-A42C-4B6C-BDA7-1325627EFA06}" type="sibTrans" cxnId="{58C3C9B5-1E43-4DEE-93B3-59685E5F28DF}">
      <dgm:prSet/>
      <dgm:spPr/>
      <dgm:t>
        <a:bodyPr/>
        <a:lstStyle/>
        <a:p>
          <a:endParaRPr lang="en-US"/>
        </a:p>
      </dgm:t>
    </dgm:pt>
    <dgm:pt modelId="{FB314678-B7AA-4464-9018-F51B8A09A69C}" type="parTrans" cxnId="{58C3C9B5-1E43-4DEE-93B3-59685E5F28DF}">
      <dgm:prSet/>
      <dgm:spPr/>
      <dgm:t>
        <a:bodyPr/>
        <a:lstStyle/>
        <a:p>
          <a:endParaRPr lang="en-US"/>
        </a:p>
      </dgm:t>
    </dgm:pt>
    <dgm:pt modelId="{775FED39-B98A-4D56-960D-E5F4C30A377E}" type="pres">
      <dgm:prSet presAssocID="{451DD4E3-F8BB-4E4B-8F36-5BD89539C759}" presName="Name0" presStyleCnt="0">
        <dgm:presLayoutVars>
          <dgm:dir/>
          <dgm:resizeHandles val="exact"/>
        </dgm:presLayoutVars>
      </dgm:prSet>
      <dgm:spPr/>
    </dgm:pt>
    <dgm:pt modelId="{A0BB88DF-9F61-44A5-9DF8-F08D5C33AD37}" type="pres">
      <dgm:prSet presAssocID="{451DD4E3-F8BB-4E4B-8F36-5BD89539C759}" presName="bkgdShp" presStyleLbl="alignAccFollowNode1" presStyleIdx="0" presStyleCnt="1"/>
      <dgm:spPr/>
    </dgm:pt>
    <dgm:pt modelId="{14C99841-2A1F-4A63-A650-C31BFFF98CCE}" type="pres">
      <dgm:prSet presAssocID="{451DD4E3-F8BB-4E4B-8F36-5BD89539C759}" presName="linComp" presStyleCnt="0"/>
      <dgm:spPr/>
    </dgm:pt>
    <dgm:pt modelId="{0C772D9F-187D-4320-8F23-2EE2741FE84A}" type="pres">
      <dgm:prSet presAssocID="{121D8F04-586D-4AAB-9923-167EEDD12336}" presName="compNode" presStyleCnt="0"/>
      <dgm:spPr/>
    </dgm:pt>
    <dgm:pt modelId="{889D48AE-FAC4-431A-B9C2-10B3BD7D37A6}" type="pres">
      <dgm:prSet presAssocID="{121D8F04-586D-4AAB-9923-167EEDD123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3E08A-8B35-4621-ACC8-E3E9D9ACB667}" type="pres">
      <dgm:prSet presAssocID="{121D8F04-586D-4AAB-9923-167EEDD12336}" presName="invisiNode" presStyleLbl="node1" presStyleIdx="0" presStyleCnt="3"/>
      <dgm:spPr/>
    </dgm:pt>
    <dgm:pt modelId="{D3887608-B2F5-4F20-A1CF-82593CAA9F29}" type="pres">
      <dgm:prSet presAssocID="{121D8F04-586D-4AAB-9923-167EEDD1233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</dgm:spPr>
    </dgm:pt>
    <dgm:pt modelId="{DF11AD5A-5172-4F32-8C07-07155B109654}" type="pres">
      <dgm:prSet presAssocID="{537A28A9-F385-4B77-8F48-2D0117E232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17062F-BC1C-4ED7-933E-8D23979B1AF4}" type="pres">
      <dgm:prSet presAssocID="{1591C583-58FD-432D-A519-DC8B678C0D32}" presName="compNode" presStyleCnt="0"/>
      <dgm:spPr/>
    </dgm:pt>
    <dgm:pt modelId="{A62F22EF-C8F6-4DC4-8BCA-94E20BFCFC3B}" type="pres">
      <dgm:prSet presAssocID="{1591C583-58FD-432D-A519-DC8B678C0D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E15DE-959F-42B0-9DB2-E5EDE5C2C540}" type="pres">
      <dgm:prSet presAssocID="{1591C583-58FD-432D-A519-DC8B678C0D32}" presName="invisiNode" presStyleLbl="node1" presStyleIdx="1" presStyleCnt="3"/>
      <dgm:spPr/>
    </dgm:pt>
    <dgm:pt modelId="{779153EC-0927-4953-B272-55D5B5BB8C90}" type="pres">
      <dgm:prSet presAssocID="{1591C583-58FD-432D-A519-DC8B678C0D32}" presName="imagNode" presStyleLbl="fgImgPlace1" presStyleIdx="1" presStyleCnt="3" custLinFactNeighborX="29" custLinFactNeighborY="26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EC0D6F3-5F16-41EF-9681-F6119D655126}" type="pres">
      <dgm:prSet presAssocID="{C2B37488-68AA-4354-8151-AAC8D8A0E0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7202B3-8C6A-4AEC-847F-45543BF9B91A}" type="pres">
      <dgm:prSet presAssocID="{BECDD5F9-A920-4067-945B-CF8A1D71AED7}" presName="compNode" presStyleCnt="0"/>
      <dgm:spPr/>
    </dgm:pt>
    <dgm:pt modelId="{541800DF-917B-4E5F-97D9-138F692DB793}" type="pres">
      <dgm:prSet presAssocID="{BECDD5F9-A920-4067-945B-CF8A1D71AE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D3FEC-34A2-41FC-A6EA-27E798069137}" type="pres">
      <dgm:prSet presAssocID="{BECDD5F9-A920-4067-945B-CF8A1D71AED7}" presName="invisiNode" presStyleLbl="node1" presStyleIdx="2" presStyleCnt="3"/>
      <dgm:spPr/>
    </dgm:pt>
    <dgm:pt modelId="{F0FF91AA-E439-4048-9216-8997DCFDD076}" type="pres">
      <dgm:prSet presAssocID="{BECDD5F9-A920-4067-945B-CF8A1D71AED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EE57000B-6D42-4EC5-B936-6957E2160330}" type="presOf" srcId="{1591C583-58FD-432D-A519-DC8B678C0D32}" destId="{A62F22EF-C8F6-4DC4-8BCA-94E20BFCFC3B}" srcOrd="0" destOrd="0" presId="urn:microsoft.com/office/officeart/2005/8/layout/pList2"/>
    <dgm:cxn modelId="{72893464-A95B-40E4-8F48-576E9656896D}" srcId="{451DD4E3-F8BB-4E4B-8F36-5BD89539C759}" destId="{1591C583-58FD-432D-A519-DC8B678C0D32}" srcOrd="1" destOrd="0" parTransId="{8B71F613-F92F-4E93-BC48-7664BECB3924}" sibTransId="{C2B37488-68AA-4354-8151-AAC8D8A0E0D5}"/>
    <dgm:cxn modelId="{7F7DA633-274A-4966-B9CC-987CCDE7C380}" srcId="{451DD4E3-F8BB-4E4B-8F36-5BD89539C759}" destId="{121D8F04-586D-4AAB-9923-167EEDD12336}" srcOrd="0" destOrd="0" parTransId="{C992F546-CE3C-4BA1-8383-8401614BF780}" sibTransId="{537A28A9-F385-4B77-8F48-2D0117E232DF}"/>
    <dgm:cxn modelId="{58C3C9B5-1E43-4DEE-93B3-59685E5F28DF}" srcId="{451DD4E3-F8BB-4E4B-8F36-5BD89539C759}" destId="{BECDD5F9-A920-4067-945B-CF8A1D71AED7}" srcOrd="2" destOrd="0" parTransId="{FB314678-B7AA-4464-9018-F51B8A09A69C}" sibTransId="{8BFD7DAF-A42C-4B6C-BDA7-1325627EFA06}"/>
    <dgm:cxn modelId="{17317A03-B837-4C13-8C02-41436D8E5211}" type="presOf" srcId="{C2B37488-68AA-4354-8151-AAC8D8A0E0D5}" destId="{7EC0D6F3-5F16-41EF-9681-F6119D655126}" srcOrd="0" destOrd="0" presId="urn:microsoft.com/office/officeart/2005/8/layout/pList2"/>
    <dgm:cxn modelId="{F5187719-345E-4557-8F90-7CE5B0A61144}" type="presOf" srcId="{BECDD5F9-A920-4067-945B-CF8A1D71AED7}" destId="{541800DF-917B-4E5F-97D9-138F692DB793}" srcOrd="0" destOrd="0" presId="urn:microsoft.com/office/officeart/2005/8/layout/pList2"/>
    <dgm:cxn modelId="{E8D6DDB8-A46A-40A3-AE54-73581E997C2E}" type="presOf" srcId="{121D8F04-586D-4AAB-9923-167EEDD12336}" destId="{889D48AE-FAC4-431A-B9C2-10B3BD7D37A6}" srcOrd="0" destOrd="0" presId="urn:microsoft.com/office/officeart/2005/8/layout/pList2"/>
    <dgm:cxn modelId="{3AE5754A-C987-46BC-8EA1-B9251C3F7B4D}" type="presOf" srcId="{451DD4E3-F8BB-4E4B-8F36-5BD89539C759}" destId="{775FED39-B98A-4D56-960D-E5F4C30A377E}" srcOrd="0" destOrd="0" presId="urn:microsoft.com/office/officeart/2005/8/layout/pList2"/>
    <dgm:cxn modelId="{30EE0C8A-A843-4CCE-AA29-0DA4EC45A8F4}" type="presOf" srcId="{537A28A9-F385-4B77-8F48-2D0117E232DF}" destId="{DF11AD5A-5172-4F32-8C07-07155B109654}" srcOrd="0" destOrd="0" presId="urn:microsoft.com/office/officeart/2005/8/layout/pList2"/>
    <dgm:cxn modelId="{52C4AE82-3666-4CED-A671-C03EDF38C868}" type="presParOf" srcId="{775FED39-B98A-4D56-960D-E5F4C30A377E}" destId="{A0BB88DF-9F61-44A5-9DF8-F08D5C33AD37}" srcOrd="0" destOrd="0" presId="urn:microsoft.com/office/officeart/2005/8/layout/pList2"/>
    <dgm:cxn modelId="{4AFCEE8E-0575-45DB-AC2E-E91C1112EC0E}" type="presParOf" srcId="{775FED39-B98A-4D56-960D-E5F4C30A377E}" destId="{14C99841-2A1F-4A63-A650-C31BFFF98CCE}" srcOrd="1" destOrd="0" presId="urn:microsoft.com/office/officeart/2005/8/layout/pList2"/>
    <dgm:cxn modelId="{E6E7F5C2-3669-4D1A-9B07-44D3E9069DCC}" type="presParOf" srcId="{14C99841-2A1F-4A63-A650-C31BFFF98CCE}" destId="{0C772D9F-187D-4320-8F23-2EE2741FE84A}" srcOrd="0" destOrd="0" presId="urn:microsoft.com/office/officeart/2005/8/layout/pList2"/>
    <dgm:cxn modelId="{F9C378C3-E941-4093-85F9-5CF891C56FF9}" type="presParOf" srcId="{0C772D9F-187D-4320-8F23-2EE2741FE84A}" destId="{889D48AE-FAC4-431A-B9C2-10B3BD7D37A6}" srcOrd="0" destOrd="0" presId="urn:microsoft.com/office/officeart/2005/8/layout/pList2"/>
    <dgm:cxn modelId="{78C8CB84-A98C-4B6E-AA92-366DB0C44B60}" type="presParOf" srcId="{0C772D9F-187D-4320-8F23-2EE2741FE84A}" destId="{D703E08A-8B35-4621-ACC8-E3E9D9ACB667}" srcOrd="1" destOrd="0" presId="urn:microsoft.com/office/officeart/2005/8/layout/pList2"/>
    <dgm:cxn modelId="{345DC334-169A-41CC-88AB-C0781AD0A85E}" type="presParOf" srcId="{0C772D9F-187D-4320-8F23-2EE2741FE84A}" destId="{D3887608-B2F5-4F20-A1CF-82593CAA9F29}" srcOrd="2" destOrd="0" presId="urn:microsoft.com/office/officeart/2005/8/layout/pList2"/>
    <dgm:cxn modelId="{1054EF60-226A-4079-9EEF-FE9EE19F0436}" type="presParOf" srcId="{14C99841-2A1F-4A63-A650-C31BFFF98CCE}" destId="{DF11AD5A-5172-4F32-8C07-07155B109654}" srcOrd="1" destOrd="0" presId="urn:microsoft.com/office/officeart/2005/8/layout/pList2"/>
    <dgm:cxn modelId="{FBFBDAE2-5518-4811-8DCA-E36849B2D1BB}" type="presParOf" srcId="{14C99841-2A1F-4A63-A650-C31BFFF98CCE}" destId="{6317062F-BC1C-4ED7-933E-8D23979B1AF4}" srcOrd="2" destOrd="0" presId="urn:microsoft.com/office/officeart/2005/8/layout/pList2"/>
    <dgm:cxn modelId="{B47D1F84-BF29-42FB-8AA2-FBA7F28C2F9A}" type="presParOf" srcId="{6317062F-BC1C-4ED7-933E-8D23979B1AF4}" destId="{A62F22EF-C8F6-4DC4-8BCA-94E20BFCFC3B}" srcOrd="0" destOrd="0" presId="urn:microsoft.com/office/officeart/2005/8/layout/pList2"/>
    <dgm:cxn modelId="{FBAF3260-33AD-4002-80FB-A6A0080A0B0B}" type="presParOf" srcId="{6317062F-BC1C-4ED7-933E-8D23979B1AF4}" destId="{7FBE15DE-959F-42B0-9DB2-E5EDE5C2C540}" srcOrd="1" destOrd="0" presId="urn:microsoft.com/office/officeart/2005/8/layout/pList2"/>
    <dgm:cxn modelId="{B223864C-35F9-443C-BBA3-1C9C275700EC}" type="presParOf" srcId="{6317062F-BC1C-4ED7-933E-8D23979B1AF4}" destId="{779153EC-0927-4953-B272-55D5B5BB8C90}" srcOrd="2" destOrd="0" presId="urn:microsoft.com/office/officeart/2005/8/layout/pList2"/>
    <dgm:cxn modelId="{3C9A8A42-F2C8-46A6-A51E-355EE4698197}" type="presParOf" srcId="{14C99841-2A1F-4A63-A650-C31BFFF98CCE}" destId="{7EC0D6F3-5F16-41EF-9681-F6119D655126}" srcOrd="3" destOrd="0" presId="urn:microsoft.com/office/officeart/2005/8/layout/pList2"/>
    <dgm:cxn modelId="{3BCDED79-74E9-4345-A5DE-D257FBAC9FAF}" type="presParOf" srcId="{14C99841-2A1F-4A63-A650-C31BFFF98CCE}" destId="{A97202B3-8C6A-4AEC-847F-45543BF9B91A}" srcOrd="4" destOrd="0" presId="urn:microsoft.com/office/officeart/2005/8/layout/pList2"/>
    <dgm:cxn modelId="{1EE79EEC-40E1-448C-B042-5E40B9D90496}" type="presParOf" srcId="{A97202B3-8C6A-4AEC-847F-45543BF9B91A}" destId="{541800DF-917B-4E5F-97D9-138F692DB793}" srcOrd="0" destOrd="0" presId="urn:microsoft.com/office/officeart/2005/8/layout/pList2"/>
    <dgm:cxn modelId="{AC9E4D14-5C28-4835-955A-FC51FCC03BAF}" type="presParOf" srcId="{A97202B3-8C6A-4AEC-847F-45543BF9B91A}" destId="{FF0D3FEC-34A2-41FC-A6EA-27E798069137}" srcOrd="1" destOrd="0" presId="urn:microsoft.com/office/officeart/2005/8/layout/pList2"/>
    <dgm:cxn modelId="{D9A5156C-9C45-4F97-8DD2-63D748E0EB7B}" type="presParOf" srcId="{A97202B3-8C6A-4AEC-847F-45543BF9B91A}" destId="{F0FF91AA-E439-4048-9216-8997DCFDD07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88DF-9F61-44A5-9DF8-F08D5C33AD37}">
      <dsp:nvSpPr>
        <dsp:cNvPr id="0" name=""/>
        <dsp:cNvSpPr/>
      </dsp:nvSpPr>
      <dsp:spPr>
        <a:xfrm>
          <a:off x="0" y="0"/>
          <a:ext cx="8305800" cy="20666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7608-B2F5-4F20-A1CF-82593CAA9F29}">
      <dsp:nvSpPr>
        <dsp:cNvPr id="0" name=""/>
        <dsp:cNvSpPr/>
      </dsp:nvSpPr>
      <dsp:spPr>
        <a:xfrm>
          <a:off x="249174" y="275556"/>
          <a:ext cx="2439828" cy="1515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D48AE-FAC4-431A-B9C2-10B3BD7D37A6}">
      <dsp:nvSpPr>
        <dsp:cNvPr id="0" name=""/>
        <dsp:cNvSpPr/>
      </dsp:nvSpPr>
      <dsp:spPr>
        <a:xfrm rot="10800000">
          <a:off x="249174" y="2066673"/>
          <a:ext cx="2439828" cy="2525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Interconnection Web Portal</a:t>
          </a:r>
          <a:endParaRPr lang="en-US" sz="1700" kern="1200" dirty="0"/>
        </a:p>
      </dsp:txBody>
      <dsp:txXfrm rot="10800000">
        <a:off x="324207" y="2066673"/>
        <a:ext cx="2289762" cy="2450901"/>
      </dsp:txXfrm>
    </dsp:sp>
    <dsp:sp modelId="{779153EC-0927-4953-B272-55D5B5BB8C90}">
      <dsp:nvSpPr>
        <dsp:cNvPr id="0" name=""/>
        <dsp:cNvSpPr/>
      </dsp:nvSpPr>
      <dsp:spPr>
        <a:xfrm>
          <a:off x="2933693" y="315097"/>
          <a:ext cx="2439828" cy="1515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F22EF-C8F6-4DC4-8BCA-94E20BFCFC3B}">
      <dsp:nvSpPr>
        <dsp:cNvPr id="0" name=""/>
        <dsp:cNvSpPr/>
      </dsp:nvSpPr>
      <dsp:spPr>
        <a:xfrm rot="10800000">
          <a:off x="2932985" y="2066673"/>
          <a:ext cx="2439828" cy="2525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Franklin Gothic Book" panose="020B0503020102020204" pitchFamily="34" charset="0"/>
            </a:rPr>
            <a:t>Distributed Resource Management System (DERMS)</a:t>
          </a:r>
          <a:endParaRPr lang="en-US" sz="1700" kern="1200" dirty="0" smtClean="0">
            <a:latin typeface="Franklin Gothic Book" panose="020B0503020102020204" pitchFamily="34" charset="0"/>
          </a:endParaRPr>
        </a:p>
      </dsp:txBody>
      <dsp:txXfrm rot="10800000">
        <a:off x="3008018" y="2066673"/>
        <a:ext cx="2289762" cy="2450901"/>
      </dsp:txXfrm>
    </dsp:sp>
    <dsp:sp modelId="{F0FF91AA-E439-4048-9216-8997DCFDD076}">
      <dsp:nvSpPr>
        <dsp:cNvPr id="0" name=""/>
        <dsp:cNvSpPr/>
      </dsp:nvSpPr>
      <dsp:spPr>
        <a:xfrm>
          <a:off x="5616797" y="275556"/>
          <a:ext cx="2439828" cy="1515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800DF-917B-4E5F-97D9-138F692DB793}">
      <dsp:nvSpPr>
        <dsp:cNvPr id="0" name=""/>
        <dsp:cNvSpPr/>
      </dsp:nvSpPr>
      <dsp:spPr>
        <a:xfrm rot="10800000">
          <a:off x="5616797" y="2066673"/>
          <a:ext cx="2439828" cy="2525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Proof of concept / Pilot</a:t>
          </a:r>
          <a:endParaRPr lang="en-US" sz="17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</dsp:txBody>
      <dsp:txXfrm rot="10800000">
        <a:off x="5691830" y="2066673"/>
        <a:ext cx="2289762" cy="245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3F94CF58-780A-4482-ACF8-B18CF819B9CE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6F0E1067-1996-4D7A-AE6A-BC7CA542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5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03E2747B-0079-4956-BF42-5DBB806D0A9A}" type="datetimeFigureOut">
              <a:rPr lang="en-US" smtClean="0"/>
              <a:t>7/26/2018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E7F38455-A1B7-41B5-9DAC-8AC06255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18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5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W – Change this to the</a:t>
            </a:r>
            <a:r>
              <a:rPr lang="en-US" baseline="0" dirty="0" smtClean="0"/>
              <a:t> same chart of applications in Greg’s October Offi3cer Meeting </a:t>
            </a:r>
            <a:r>
              <a:rPr lang="en-US" baseline="0" dirty="0" smtClean="0">
                <a:sym typeface="Wingdings" panose="05000000000000000000" pitchFamily="2" charset="2"/>
              </a:rPr>
              <a:t> the message here is that we are growing really fast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Get updated 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  <a:r>
              <a:rPr lang="en-US" baseline="0" dirty="0" smtClean="0"/>
              <a:t> T&amp;D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points:</a:t>
            </a:r>
          </a:p>
          <a:p>
            <a:r>
              <a:rPr lang="en-US" baseline="0" dirty="0" smtClean="0"/>
              <a:t>Customer facing portal which intends to standardize </a:t>
            </a:r>
            <a:r>
              <a:rPr lang="en-US" dirty="0" smtClean="0"/>
              <a:t>interconnection applications</a:t>
            </a:r>
          </a:p>
          <a:p>
            <a:r>
              <a:rPr lang="en-US" dirty="0" smtClean="0"/>
              <a:t>Implementing</a:t>
            </a:r>
            <a:r>
              <a:rPr lang="en-US" baseline="0" dirty="0" smtClean="0"/>
              <a:t> a fast track option for customers that met the automatic analysis requirement</a:t>
            </a:r>
            <a:endParaRPr lang="en-US" dirty="0" smtClean="0"/>
          </a:p>
          <a:p>
            <a:r>
              <a:rPr lang="en-US" dirty="0" smtClean="0"/>
              <a:t>Application review times will be dramatically improved and more approvals are expected</a:t>
            </a:r>
          </a:p>
          <a:p>
            <a:r>
              <a:rPr lang="en-US" dirty="0" smtClean="0"/>
              <a:t>Integrated with grid management software through GIS which is very</a:t>
            </a:r>
            <a:r>
              <a:rPr lang="en-US" baseline="0" dirty="0" smtClean="0"/>
              <a:t> important in order to support </a:t>
            </a:r>
            <a:r>
              <a:rPr lang="en-US" dirty="0" smtClean="0"/>
              <a:t>operations and applications</a:t>
            </a:r>
            <a:r>
              <a:rPr lang="en-US" baseline="0" dirty="0" smtClean="0"/>
              <a:t> in DERMS – next slide is a diagram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4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9538">
              <a:defRPr/>
            </a:pPr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Talking Points:</a:t>
            </a:r>
          </a:p>
          <a:p>
            <a:pPr marL="0" lvl="1" defTabSz="929538">
              <a:defRPr/>
            </a:pPr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Objective</a:t>
            </a:r>
            <a:r>
              <a:rPr lang="en-US" sz="20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An innovative platform to securely and reliably plan for, monitor, and control 3</a:t>
            </a:r>
            <a:r>
              <a:rPr lang="en-US" sz="2000" i="1" baseline="30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rd</a:t>
            </a:r>
            <a:r>
              <a:rPr lang="en-US" sz="2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party Distributed Energy Resources in coordination with grid devices to create a safer more reliable, more cost effective grid.</a:t>
            </a:r>
            <a:endParaRPr lang="en-US" baseline="0" dirty="0" smtClean="0"/>
          </a:p>
          <a:p>
            <a:pPr marL="290464" indent="-290464">
              <a:spcBef>
                <a:spcPts val="122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Innovative pilot program to develop and evaluate a technology platform to manage high levels of DER, and improve interconnection </a:t>
            </a:r>
          </a:p>
          <a:p>
            <a:pPr marL="290464" indent="-290464">
              <a:spcBef>
                <a:spcPts val="122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Portion of project funding will come from a U.S. DOE grant</a:t>
            </a:r>
          </a:p>
          <a:p>
            <a:pPr marL="290464" indent="-290464">
              <a:spcBef>
                <a:spcPts val="122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Numerous accomplished industry partners will support the project, and results will be widely shared </a:t>
            </a:r>
          </a:p>
          <a:p>
            <a:pPr marL="290464" indent="-290464">
              <a:spcBef>
                <a:spcPts val="122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Technology platform will build upon PPL’s existing smart grid, which began itself through a U.S. DOE grant</a:t>
            </a:r>
          </a:p>
          <a:p>
            <a:pPr marL="290464" indent="-290464">
              <a:spcBef>
                <a:spcPts val="122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incremental cost of this is relatively low because we made the fundamental investments in a spatial</a:t>
            </a:r>
            <a:r>
              <a:rPr lang="en-US" baseline="0" dirty="0" smtClean="0"/>
              <a:t> model, </a:t>
            </a:r>
            <a:r>
              <a:rPr lang="en-US" baseline="0" dirty="0" err="1" smtClean="0"/>
              <a:t>powerflow</a:t>
            </a:r>
            <a:r>
              <a:rPr lang="en-US" baseline="0" dirty="0" smtClean="0"/>
              <a:t> model and DMS.</a:t>
            </a:r>
          </a:p>
          <a:p>
            <a:pPr marL="290464" indent="-290464">
              <a:spcBef>
                <a:spcPts val="1220"/>
              </a:spcBef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>
              <a:spcBef>
                <a:spcPts val="1220"/>
              </a:spcBef>
            </a:pPr>
            <a:r>
              <a:rPr lang="en-US" baseline="0" dirty="0" smtClean="0"/>
              <a:t>Two key sections under this project: web portal and DERMS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3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63"/>
          <a:stretch/>
        </p:blipFill>
        <p:spPr>
          <a:xfrm>
            <a:off x="0" y="-10480"/>
            <a:ext cx="9144000" cy="68684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2133600"/>
            <a:ext cx="5867400" cy="6096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81200"/>
            <a:ext cx="2062423" cy="11401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819400" y="1600200"/>
            <a:ext cx="0" cy="205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2819400"/>
            <a:ext cx="58674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Franklin Gothic Book" panose="020B05030201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SUBHEAD/DATE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9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7434"/>
          <a:stretch/>
        </p:blipFill>
        <p:spPr>
          <a:xfrm>
            <a:off x="0" y="0"/>
            <a:ext cx="9144000" cy="156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09600"/>
            <a:ext cx="8214360" cy="533400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920240"/>
            <a:ext cx="8061960" cy="411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Franklin Gothic Book" panose="020B0503020102020204" pitchFamily="34" charset="0"/>
              </a:defRPr>
            </a:lvl1pPr>
            <a:lvl2pPr marL="457200" indent="0">
              <a:buFontTx/>
              <a:buNone/>
              <a:defRPr sz="2000"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2000"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2000"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20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14" y="6123431"/>
            <a:ext cx="1053086" cy="582169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6650030"/>
            <a:ext cx="123271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ã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2017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PPL Electric 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Utilities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6" b="13801"/>
          <a:stretch/>
        </p:blipFill>
        <p:spPr>
          <a:xfrm>
            <a:off x="0" y="2871536"/>
            <a:ext cx="9144000" cy="3096127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650030"/>
            <a:ext cx="123271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ã"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2017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PPL Electric 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Utilities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3733800"/>
            <a:ext cx="8610600" cy="685799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14" y="6123431"/>
            <a:ext cx="1053086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5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99" y="5936956"/>
            <a:ext cx="1390401" cy="768644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6627169"/>
            <a:ext cx="23098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Calibri" pitchFamily="34" charset="0"/>
              </a:rPr>
              <a:t>© PPL Corporation 2017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48100" y="6646501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5A1907-BB67-4F91-82ED-7A98E99660A1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pPr algn="ctr"/>
              <a:t>‹#›</a:t>
            </a:fld>
            <a:endParaRPr lang="en-US" sz="900" dirty="0" smtClean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9" b="48253"/>
          <a:stretch/>
        </p:blipFill>
        <p:spPr>
          <a:xfrm>
            <a:off x="0" y="220133"/>
            <a:ext cx="9143999" cy="4572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67" y="685800"/>
            <a:ext cx="9144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3600">
                <a:latin typeface="Franklin Gothic Book" panose="020B0503020102020204" pitchFamily="34" charset="0"/>
              </a:defRPr>
            </a:lvl2pPr>
            <a:lvl3pPr marL="914400" indent="0" algn="ctr">
              <a:buNone/>
              <a:defRPr sz="3600">
                <a:latin typeface="Franklin Gothic Book" panose="020B0503020102020204" pitchFamily="34" charset="0"/>
              </a:defRPr>
            </a:lvl3pPr>
            <a:lvl4pPr marL="1371600" indent="0" algn="ctr">
              <a:buNone/>
              <a:defRPr sz="3600">
                <a:latin typeface="Franklin Gothic Book" panose="020B0503020102020204" pitchFamily="34" charset="0"/>
              </a:defRPr>
            </a:lvl4pPr>
            <a:lvl5pPr marL="1828800" indent="0" algn="ctr">
              <a:buNone/>
              <a:defRPr sz="3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52600"/>
            <a:ext cx="8229600" cy="45686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3600">
                <a:latin typeface="Franklin Gothic Book" panose="020B0503020102020204" pitchFamily="34" charset="0"/>
              </a:defRPr>
            </a:lvl2pPr>
            <a:lvl3pPr marL="914400" indent="0" algn="ctr">
              <a:buNone/>
              <a:defRPr sz="3600">
                <a:latin typeface="Franklin Gothic Book" panose="020B0503020102020204" pitchFamily="34" charset="0"/>
              </a:defRPr>
            </a:lvl3pPr>
            <a:lvl4pPr marL="1371600" indent="0" algn="ctr">
              <a:buNone/>
              <a:defRPr sz="3600">
                <a:latin typeface="Franklin Gothic Book" panose="020B0503020102020204" pitchFamily="34" charset="0"/>
              </a:defRPr>
            </a:lvl4pPr>
            <a:lvl5pPr marL="1828800" indent="0" algn="ctr">
              <a:buNone/>
              <a:defRPr sz="3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Slide content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80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–"/>
        <a:defRPr sz="1600">
          <a:solidFill>
            <a:schemeClr val="tx1"/>
          </a:solidFill>
          <a:latin typeface="Arial Narrow" panose="020B0606020202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•"/>
        <a:defRPr sz="1600">
          <a:solidFill>
            <a:schemeClr val="tx1"/>
          </a:solidFill>
          <a:latin typeface="Arial Narrow" panose="020B0606020202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–"/>
        <a:defRPr sz="1600">
          <a:solidFill>
            <a:schemeClr val="tx1"/>
          </a:solidFill>
          <a:latin typeface="Arial Narrow" panose="020B0606020202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»"/>
        <a:defRPr sz="1600">
          <a:solidFill>
            <a:schemeClr val="tx1"/>
          </a:solidFill>
          <a:latin typeface="Arial Narrow" panose="020B0606020202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6.png"/><Relationship Id="rId7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133600"/>
            <a:ext cx="6629400" cy="13716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Keystone Solar 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Future Project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Past – Mechanical Devices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10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1" y="1676400"/>
            <a:ext cx="2514600" cy="2514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9091"/>
          <a:stretch/>
        </p:blipFill>
        <p:spPr bwMode="auto">
          <a:xfrm>
            <a:off x="6654273" y="1676400"/>
            <a:ext cx="1885950" cy="25669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0" t="4357" r="10758" b="3050"/>
          <a:stretch/>
        </p:blipFill>
        <p:spPr bwMode="auto">
          <a:xfrm>
            <a:off x="4596873" y="3431380"/>
            <a:ext cx="1703273" cy="2566989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4875"/>
            <a:ext cx="2971800" cy="15335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4402" y="4191000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Protective: Oil-Circuit </a:t>
            </a:r>
            <a:r>
              <a:rPr lang="en-US" sz="1400" dirty="0" err="1" smtClean="0">
                <a:solidFill>
                  <a:schemeClr val="tx2"/>
                </a:solidFill>
              </a:rPr>
              <a:t>Recloser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710" y="6221968"/>
            <a:ext cx="2705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Sectionalizing: Air-Break Switch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4273" y="4273155"/>
            <a:ext cx="188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Sectionalizing: Fused Cutout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3865" y="5998369"/>
            <a:ext cx="188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Sectionalizing: Load-Break Switch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– Smart Devices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11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52" y="6096296"/>
            <a:ext cx="436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Protective &amp; Sectionalizing: Vacuum Circuit </a:t>
            </a:r>
            <a:r>
              <a:rPr lang="en-US" sz="1400" dirty="0" err="1" smtClean="0">
                <a:solidFill>
                  <a:schemeClr val="tx2"/>
                </a:solidFill>
              </a:rPr>
              <a:t>Recloser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95800" y="2209800"/>
            <a:ext cx="2743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 descr="G:\ENGRDSGN\Distribution Standards\DISTRIBUTION EQUIPMENT- HISTORICAL INFORMATION\Reclosers\VCR's\G&amp;W\Viper-ST Pilot\ViperST_Pilot_Walbert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1527"/>
          <a:stretch/>
        </p:blipFill>
        <p:spPr bwMode="auto">
          <a:xfrm>
            <a:off x="228600" y="1628775"/>
            <a:ext cx="4419600" cy="443597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0939" r="10010" b="16485"/>
          <a:stretch/>
        </p:blipFill>
        <p:spPr bwMode="auto">
          <a:xfrm>
            <a:off x="7261654" y="1628775"/>
            <a:ext cx="1729946" cy="112034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54" y="1628775"/>
            <a:ext cx="1856202" cy="3297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-Down Arrow 6"/>
          <p:cNvSpPr/>
          <p:nvPr/>
        </p:nvSpPr>
        <p:spPr bwMode="auto">
          <a:xfrm>
            <a:off x="7924584" y="2778210"/>
            <a:ext cx="457200" cy="955590"/>
          </a:xfrm>
          <a:prstGeom prst="up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89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8285" y="4893276"/>
            <a:ext cx="1955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Recloser</a:t>
            </a:r>
            <a:r>
              <a:rPr lang="en-US" sz="1400" dirty="0" smtClean="0">
                <a:solidFill>
                  <a:schemeClr val="tx2"/>
                </a:solidFill>
              </a:rPr>
              <a:t> Control with Downed Conductor Detection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Bevel 7"/>
          <p:cNvSpPr/>
          <p:nvPr/>
        </p:nvSpPr>
        <p:spPr bwMode="auto">
          <a:xfrm>
            <a:off x="7315200" y="3742038"/>
            <a:ext cx="1676400" cy="1600200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9124" y="4282298"/>
            <a:ext cx="98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DMS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4409" y="2984038"/>
            <a:ext cx="19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Cellular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Network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5313839"/>
            <a:ext cx="182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Distribution Management System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“The Brain”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of Future is not just a future trend…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9144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Total DER Capacity on System: </a:t>
            </a:r>
            <a:r>
              <a:rPr lang="en-US" sz="2400" u="sng" dirty="0" smtClean="0">
                <a:latin typeface="Franklin Gothic Demi" panose="020B0703020102020204" pitchFamily="34" charset="0"/>
              </a:rPr>
              <a:t>172 MW</a:t>
            </a:r>
            <a:endParaRPr lang="en-US" sz="2400" u="sng" dirty="0">
              <a:latin typeface="Franklin Gothic Demi" panose="020B07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3046180"/>
            <a:ext cx="1554480" cy="15544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990600" y="2360380"/>
            <a:ext cx="71287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572000" y="214922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90600" y="2360380"/>
            <a:ext cx="0" cy="548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119306" y="2354881"/>
            <a:ext cx="0" cy="548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2362580"/>
            <a:ext cx="0" cy="548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77000" y="2354881"/>
            <a:ext cx="0" cy="548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6180"/>
            <a:ext cx="1554480" cy="1554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3046180"/>
            <a:ext cx="1554480" cy="1554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13" y="3048537"/>
            <a:ext cx="1554480" cy="1554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537"/>
            <a:ext cx="1554480" cy="15544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5486" y="4666483"/>
            <a:ext cx="153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Franklin Gothic Demi Cond" panose="020B0706030402020204" pitchFamily="34" charset="0"/>
              </a:rPr>
              <a:t>SOLAR</a:t>
            </a:r>
            <a:r>
              <a:rPr lang="en-US" sz="4000" dirty="0">
                <a:latin typeface="Franklin Gothic Medium Cond" panose="020B0606030402020204" pitchFamily="34" charset="0"/>
              </a:rPr>
              <a:t/>
            </a:r>
            <a:br>
              <a:rPr lang="en-US" sz="4000" dirty="0">
                <a:latin typeface="Franklin Gothic Medium Cond" panose="020B0606030402020204" pitchFamily="34" charset="0"/>
              </a:rPr>
            </a:br>
            <a:r>
              <a:rPr lang="en-US" sz="4000" dirty="0" smtClean="0">
                <a:latin typeface="Franklin Gothic Medium Cond" panose="020B0606030402020204" pitchFamily="34" charset="0"/>
              </a:rPr>
              <a:t>66%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15008" y="4666483"/>
            <a:ext cx="1530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BIOGAS</a:t>
            </a:r>
            <a:r>
              <a:rPr lang="en-US" sz="4000" dirty="0">
                <a:latin typeface="Franklin Gothic Medium Cond" panose="020B0606030402020204" pitchFamily="34" charset="0"/>
              </a:rPr>
              <a:t/>
            </a:r>
            <a:br>
              <a:rPr lang="en-US" sz="4000" dirty="0">
                <a:latin typeface="Franklin Gothic Medium Cond" panose="020B0606030402020204" pitchFamily="34" charset="0"/>
              </a:rPr>
            </a:br>
            <a:r>
              <a:rPr lang="en-US" sz="4000" dirty="0" smtClean="0">
                <a:latin typeface="Franklin Gothic Medium Cond" panose="020B0606030402020204" pitchFamily="34" charset="0"/>
              </a:rPr>
              <a:t>18%</a:t>
            </a:r>
          </a:p>
          <a:p>
            <a:pPr algn="ctr"/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4760" y="4666483"/>
            <a:ext cx="1530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Franklin Gothic Demi Cond" panose="020B0706030402020204" pitchFamily="34" charset="0"/>
              </a:rPr>
              <a:t>CHP</a:t>
            </a:r>
            <a:r>
              <a:rPr lang="en-US" sz="4000" dirty="0">
                <a:latin typeface="Franklin Gothic Medium Cond" panose="020B0606030402020204" pitchFamily="34" charset="0"/>
              </a:rPr>
              <a:t/>
            </a:r>
            <a:br>
              <a:rPr lang="en-US" sz="4000" dirty="0">
                <a:latin typeface="Franklin Gothic Medium Cond" panose="020B0606030402020204" pitchFamily="34" charset="0"/>
              </a:rPr>
            </a:br>
            <a:r>
              <a:rPr lang="en-US" sz="4000" dirty="0" smtClean="0">
                <a:latin typeface="Franklin Gothic Medium Cond" panose="020B0606030402020204" pitchFamily="34" charset="0"/>
              </a:rPr>
              <a:t>16%</a:t>
            </a:r>
          </a:p>
          <a:p>
            <a:pPr algn="ctr"/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4668358"/>
            <a:ext cx="153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  <a:latin typeface="Franklin Gothic Demi Cond" panose="020B0706030402020204" pitchFamily="34" charset="0"/>
              </a:rPr>
              <a:t>BATTERY</a:t>
            </a:r>
            <a:r>
              <a:rPr lang="en-US" sz="4000" dirty="0">
                <a:latin typeface="Franklin Gothic Medium Cond" panose="020B0606030402020204" pitchFamily="34" charset="0"/>
              </a:rPr>
              <a:t/>
            </a:r>
            <a:br>
              <a:rPr lang="en-US" sz="4000" dirty="0">
                <a:latin typeface="Franklin Gothic Medium Cond" panose="020B0606030402020204" pitchFamily="34" charset="0"/>
              </a:rPr>
            </a:br>
            <a:r>
              <a:rPr lang="en-US" sz="4000" dirty="0" smtClean="0">
                <a:latin typeface="Franklin Gothic Medium Cond" panose="020B0606030402020204" pitchFamily="34" charset="0"/>
              </a:rPr>
              <a:t>&lt;1%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6853" y="4668358"/>
            <a:ext cx="1530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latin typeface="Franklin Gothic Demi Cond" panose="020B0706030402020204" pitchFamily="34" charset="0"/>
              </a:rPr>
              <a:t>WIND</a:t>
            </a:r>
            <a:r>
              <a:rPr lang="en-US" sz="4000" dirty="0">
                <a:latin typeface="Franklin Gothic Medium Cond" panose="020B0606030402020204" pitchFamily="34" charset="0"/>
              </a:rPr>
              <a:t/>
            </a:r>
            <a:br>
              <a:rPr lang="en-US" sz="4000" dirty="0">
                <a:latin typeface="Franklin Gothic Medium Cond" panose="020B0606030402020204" pitchFamily="34" charset="0"/>
              </a:rPr>
            </a:br>
            <a:r>
              <a:rPr lang="en-US" sz="4000" dirty="0" smtClean="0">
                <a:latin typeface="Franklin Gothic Medium Cond" panose="020B0606030402020204" pitchFamily="34" charset="0"/>
              </a:rPr>
              <a:t>&lt;1%</a:t>
            </a:r>
          </a:p>
          <a:p>
            <a:pPr algn="ctr"/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920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12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Generation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13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98" y="1676400"/>
            <a:ext cx="3256326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328160" cy="4114800"/>
          </a:xfrm>
        </p:spPr>
        <p:txBody>
          <a:bodyPr/>
          <a:lstStyle/>
          <a:p>
            <a:r>
              <a:rPr lang="en-US" dirty="0" smtClean="0"/>
              <a:t>PPL customers are becoming suppliers of electricity with the advancement of Distributed Generation technologies such as solar, wind, and combined heat and power</a:t>
            </a:r>
          </a:p>
          <a:p>
            <a:endParaRPr lang="en-US" dirty="0"/>
          </a:p>
          <a:p>
            <a:r>
              <a:rPr lang="en-US" dirty="0" smtClean="0"/>
              <a:t>PPL is currently focused on communication with customer solar inverters through the Keystone Solar Future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00463"/>
            <a:ext cx="1731996" cy="2166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051518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The solar inverter is the “brains” of the solar installation, converting DC power to utility-usable AC power and controlling the output of the solar system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graphicFrame>
        <p:nvGraphicFramePr>
          <p:cNvPr id="4" name="Table Placeholder 4">
            <a:hlinkClick r:id="" action="ppaction://noaction" highlightClick="1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50699"/>
              </p:ext>
            </p:extLst>
          </p:nvPr>
        </p:nvGraphicFramePr>
        <p:xfrm>
          <a:off x="457200" y="1447800"/>
          <a:ext cx="8305800" cy="459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8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14360" cy="533400"/>
          </a:xfrm>
        </p:spPr>
        <p:txBody>
          <a:bodyPr/>
          <a:lstStyle/>
          <a:p>
            <a:r>
              <a:rPr lang="en-US" dirty="0" smtClean="0"/>
              <a:t>Interconnection Web Portal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43397" y="1676400"/>
            <a:ext cx="8261350" cy="36295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Char char="•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 smtClean="0"/>
              <a:t>DER Interconnection Application Review Process – Current vs. New</a:t>
            </a:r>
            <a:endParaRPr lang="en-US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4" y="2209800"/>
            <a:ext cx="786955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71" y="3871202"/>
            <a:ext cx="7055001" cy="244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0920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15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7"/>
          <p:cNvSpPr txBox="1">
            <a:spLocks/>
          </p:cNvSpPr>
          <p:nvPr/>
        </p:nvSpPr>
        <p:spPr>
          <a:xfrm>
            <a:off x="1798418" y="389190"/>
            <a:ext cx="5998984" cy="354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Keystone </a:t>
            </a:r>
            <a:r>
              <a:rPr lang="en-US" dirty="0">
                <a:cs typeface="Times New Roman" panose="02020603050405020304" pitchFamily="18" charset="0"/>
              </a:rPr>
              <a:t>Solar Future </a:t>
            </a:r>
            <a:r>
              <a:rPr lang="en-US" dirty="0" smtClean="0">
                <a:cs typeface="Times New Roman" panose="02020603050405020304" pitchFamily="18" charset="0"/>
              </a:rPr>
              <a:t>Project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3" name="Picture 8" descr="https://media.licdn.com/mpr/mpr/shrink_200_200/AAEAAQAAAAAAAATpAAAAJGEzMzE4ZWY1LTk5ZGEtNDJjOC1hMTI2LThjODRjNTQ3NTU4M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2" b="31809"/>
          <a:stretch/>
        </p:blipFill>
        <p:spPr bwMode="auto">
          <a:xfrm>
            <a:off x="7859784" y="3468022"/>
            <a:ext cx="1131816" cy="4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elp.com/content/dam/Pennenergy/online-articles/2013/February/Landis%20Gy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3680623"/>
            <a:ext cx="674670" cy="4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archived.materials.drexel.edu/News/Logos/drexel-vert-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96778" cy="5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spacesaver.com/wp-content/uploads/2015/11/logo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67" y="2286000"/>
            <a:ext cx="521533" cy="5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9" y="1861223"/>
            <a:ext cx="65627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https://www.bridgeenergygroup.com/wp-content/themes/fishnet-child/img/bridge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0" y="4572000"/>
            <a:ext cx="1221710" cy="3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6173" y="4797282"/>
            <a:ext cx="1448588" cy="390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60920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16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of Distribution Management System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8" y="3362325"/>
            <a:ext cx="1371600" cy="1028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6" idx="3"/>
          </p:cNvCxnSpPr>
          <p:nvPr/>
        </p:nvCxnSpPr>
        <p:spPr bwMode="auto">
          <a:xfrm>
            <a:off x="1351002" y="3876675"/>
            <a:ext cx="6553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743200" y="1905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429000" y="3876676"/>
            <a:ext cx="0" cy="29813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724400" y="1904999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6324600" y="1904998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772400" y="3810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99987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6252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38194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84" y="484974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83" y="539065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05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1336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00440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86073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9065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68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97789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342850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65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1204" y="4492675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Substation</a:t>
            </a:r>
            <a:endParaRPr lang="en-US" sz="1400" b="1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58127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7" y="341898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/>
          <p:cNvSpPr/>
          <p:nvPr/>
        </p:nvSpPr>
        <p:spPr bwMode="auto">
          <a:xfrm>
            <a:off x="8768912" y="3876676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72400" y="3148815"/>
            <a:ext cx="93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Tie Point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2" y="2817688"/>
            <a:ext cx="885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46" y="4138826"/>
            <a:ext cx="792107" cy="5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33" y="4277631"/>
            <a:ext cx="690663" cy="31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80" y="3614489"/>
            <a:ext cx="759619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68" y="5910514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82" y="6382394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09" y="4373166"/>
            <a:ext cx="690663" cy="31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41" y="2498264"/>
            <a:ext cx="707725" cy="5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39" y="2581761"/>
            <a:ext cx="690663" cy="31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03" y="3541876"/>
            <a:ext cx="792107" cy="5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29" y="4231355"/>
            <a:ext cx="690663" cy="31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19531"/>
            <a:ext cx="381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05796"/>
            <a:ext cx="381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57738"/>
            <a:ext cx="381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26336"/>
            <a:ext cx="381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29" y="5873120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0" y="660920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17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Power Grid</a:t>
            </a:r>
            <a:endParaRPr lang="en-US" dirty="0"/>
          </a:p>
        </p:txBody>
      </p:sp>
      <p:pic>
        <p:nvPicPr>
          <p:cNvPr id="1026" name="Picture 2" descr="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03" y="1779483"/>
            <a:ext cx="5105400" cy="44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6362988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Credit: https://cleantechnica.com/2015/12/16/how-the-grid-works-why-renewables-can-dominate/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0920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2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get notified of these?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0920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3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095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85060"/>
            <a:ext cx="18383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08" y="4191000"/>
            <a:ext cx="3280761" cy="19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38088" cy="437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24" y="4191000"/>
            <a:ext cx="2209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87" y="4348874"/>
            <a:ext cx="457200" cy="72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702" y="6362988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Credit: </a:t>
            </a:r>
            <a:r>
              <a:rPr lang="en-US" sz="1000" dirty="0" smtClean="0"/>
              <a:t>google.com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41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dirty="0" smtClean="0">
                <a:solidFill>
                  <a:schemeClr val="tx1"/>
                </a:solidFill>
              </a:rPr>
              <a:t>Smart Grid</a:t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Three-Phase vs. Single-Phase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5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9821" r="45156" b="24688"/>
          <a:stretch/>
        </p:blipFill>
        <p:spPr bwMode="auto">
          <a:xfrm>
            <a:off x="7100888" y="2286000"/>
            <a:ext cx="18907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r="58732" b="7484"/>
          <a:stretch/>
        </p:blipFill>
        <p:spPr bwMode="auto">
          <a:xfrm>
            <a:off x="5029200" y="2286000"/>
            <a:ext cx="18907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8640" y="1920240"/>
            <a:ext cx="4328160" cy="4114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</a:t>
            </a:r>
            <a:r>
              <a:rPr lang="en-US" dirty="0" smtClean="0"/>
              <a:t>istribution grid largely consists of circuits with the following types of construction: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THREE-PHASE</a:t>
            </a:r>
            <a:r>
              <a:rPr lang="en-US" dirty="0" smtClean="0"/>
              <a:t> – The “backbone” lines that serve some customers and make up the main line of the circuit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SINGLE-PHASE</a:t>
            </a:r>
            <a:r>
              <a:rPr lang="en-US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dirty="0" smtClean="0"/>
              <a:t>– One of the three phases off the “backbone” three-phase lines that serve customers, very common in rural areas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67777" y="1920240"/>
            <a:ext cx="1813560" cy="44196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THREE-PHASE</a:t>
            </a:r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86600" y="1920240"/>
            <a:ext cx="1965960" cy="44196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85000"/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Tx/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kern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SINGLE-PHASE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9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Sectionalizing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6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2325"/>
            <a:ext cx="1371600" cy="102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</p:cNvCxnSpPr>
          <p:nvPr/>
        </p:nvCxnSpPr>
        <p:spPr bwMode="auto">
          <a:xfrm>
            <a:off x="1905000" y="3876675"/>
            <a:ext cx="6553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743200" y="1905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429000" y="3876675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724400" y="1904999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324600" y="1904998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772400" y="3810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99987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6252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083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6709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05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1336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00440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86073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9065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3351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850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5922" y="4421138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Three-Phase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861" y="297407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Substation</a:t>
            </a:r>
            <a:endParaRPr lang="en-US" sz="1400" b="1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V="1">
            <a:off x="5695261" y="3876675"/>
            <a:ext cx="248339" cy="544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925366" y="5473898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Single-Phase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 bwMode="auto">
          <a:xfrm flipV="1">
            <a:off x="2579552" y="5081582"/>
            <a:ext cx="849448" cy="392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9" name="TextBox 2048"/>
          <p:cNvSpPr txBox="1"/>
          <p:nvPr/>
        </p:nvSpPr>
        <p:spPr>
          <a:xfrm>
            <a:off x="20955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38905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62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</a:rPr>
              <a:t>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48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300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46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100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3428" y="173354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400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9017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</a:rPr>
              <a:t>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2053" name="Straight Arrow Connector 2052"/>
          <p:cNvCxnSpPr/>
          <p:nvPr/>
        </p:nvCxnSpPr>
        <p:spPr bwMode="auto">
          <a:xfrm>
            <a:off x="533400" y="4572000"/>
            <a:ext cx="1600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33400" y="4523987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Current Flow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3856" y="38862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2</a:t>
            </a:r>
            <a:r>
              <a:rPr lang="en-US" sz="1200" b="1" dirty="0" smtClean="0">
                <a:solidFill>
                  <a:schemeClr val="tx2"/>
                </a:solidFill>
              </a:rPr>
              <a:t>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58127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7" y="341898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0104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055" name="Oval 2054"/>
          <p:cNvSpPr/>
          <p:nvPr/>
        </p:nvSpPr>
        <p:spPr bwMode="auto">
          <a:xfrm>
            <a:off x="8372475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80470" y="3554857"/>
            <a:ext cx="93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Tie Point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4648200" y="5473898"/>
            <a:ext cx="235320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Total Customers: 1,700 </a:t>
            </a:r>
            <a:endParaRPr lang="en-US" sz="1600" dirty="0"/>
          </a:p>
        </p:txBody>
      </p:sp>
      <p:sp>
        <p:nvSpPr>
          <p:cNvPr id="47" name="Lightning Bolt 46"/>
          <p:cNvSpPr/>
          <p:nvPr/>
        </p:nvSpPr>
        <p:spPr bwMode="auto">
          <a:xfrm>
            <a:off x="5066603" y="3617116"/>
            <a:ext cx="267397" cy="519114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Sectionalizing Overview – No Sectionalizing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7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2325"/>
            <a:ext cx="1371600" cy="1028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</p:cNvCxnSpPr>
          <p:nvPr/>
        </p:nvCxnSpPr>
        <p:spPr bwMode="auto">
          <a:xfrm>
            <a:off x="1905000" y="3876675"/>
            <a:ext cx="6553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743200" y="1905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429000" y="3876675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724400" y="1904999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324600" y="1904998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772400" y="3810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99987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6252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083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6709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05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1336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00440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86073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9065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3351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850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5922" y="4421138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Three-Phase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861" y="297407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Substation</a:t>
            </a:r>
            <a:endParaRPr lang="en-US" sz="1400" b="1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V="1">
            <a:off x="5695261" y="3876675"/>
            <a:ext cx="248339" cy="544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925366" y="5473898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Single-Phase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 bwMode="auto">
          <a:xfrm flipV="1">
            <a:off x="2579552" y="5081582"/>
            <a:ext cx="849448" cy="392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9" name="TextBox 2048"/>
          <p:cNvSpPr txBox="1"/>
          <p:nvPr/>
        </p:nvSpPr>
        <p:spPr>
          <a:xfrm>
            <a:off x="20955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38905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62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</a:rPr>
              <a:t>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48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46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3428" y="173354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9017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</a:rPr>
              <a:t>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053" name="Straight Arrow Connector 2052"/>
          <p:cNvCxnSpPr/>
          <p:nvPr/>
        </p:nvCxnSpPr>
        <p:spPr bwMode="auto">
          <a:xfrm>
            <a:off x="533400" y="4572000"/>
            <a:ext cx="1600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33400" y="4523987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Current Flow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3856" y="38862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</a:rPr>
              <a:t>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6" name="Lightning Bolt 45"/>
          <p:cNvSpPr/>
          <p:nvPr/>
        </p:nvSpPr>
        <p:spPr bwMode="auto">
          <a:xfrm>
            <a:off x="5066603" y="3617116"/>
            <a:ext cx="267397" cy="519114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58127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7" y="341898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0104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2475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80470" y="3554857"/>
            <a:ext cx="93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Tie Point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3400" y="5473898"/>
            <a:ext cx="301717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Out of Power: 1,700 customers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99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Sectionalizing Overview – With Sectionalizing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8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2325"/>
            <a:ext cx="1371600" cy="102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</p:cNvCxnSpPr>
          <p:nvPr/>
        </p:nvCxnSpPr>
        <p:spPr bwMode="auto">
          <a:xfrm>
            <a:off x="1905000" y="3876675"/>
            <a:ext cx="6553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743200" y="1905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429000" y="3876675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724400" y="1904999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324600" y="1904998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772400" y="3810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99987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6252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083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6709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05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1336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00440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86073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9065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3351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850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5922" y="4421138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Three-Phase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861" y="297407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Substation</a:t>
            </a:r>
            <a:endParaRPr lang="en-US" sz="1400" b="1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V="1">
            <a:off x="5695261" y="3876675"/>
            <a:ext cx="248339" cy="544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925366" y="5473898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Single-Phase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 bwMode="auto">
          <a:xfrm flipV="1">
            <a:off x="2579552" y="5081582"/>
            <a:ext cx="849448" cy="392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9" name="TextBox 2048"/>
          <p:cNvSpPr txBox="1"/>
          <p:nvPr/>
        </p:nvSpPr>
        <p:spPr>
          <a:xfrm>
            <a:off x="20955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38905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62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</a:rPr>
              <a:t>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48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300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46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100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3428" y="173354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400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9017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</a:rPr>
              <a:t>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2053" name="Straight Arrow Connector 2052"/>
          <p:cNvCxnSpPr/>
          <p:nvPr/>
        </p:nvCxnSpPr>
        <p:spPr bwMode="auto">
          <a:xfrm>
            <a:off x="533400" y="4572000"/>
            <a:ext cx="1600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33400" y="4523987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Current Flow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3856" y="38862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2</a:t>
            </a:r>
            <a:r>
              <a:rPr lang="en-US" sz="1200" b="1" dirty="0" smtClean="0">
                <a:solidFill>
                  <a:schemeClr val="tx2"/>
                </a:solidFill>
              </a:rPr>
              <a:t>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58127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7" y="341898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0104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055" name="Oval 2054"/>
          <p:cNvSpPr/>
          <p:nvPr/>
        </p:nvSpPr>
        <p:spPr bwMode="auto">
          <a:xfrm>
            <a:off x="8372475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80470" y="3554857"/>
            <a:ext cx="93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Tie Point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4648200" y="5473898"/>
            <a:ext cx="235320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Total Customers: 1,700 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 bwMode="auto">
          <a:xfrm>
            <a:off x="7552628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866926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23863" y="378074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Lightning Bolt 55"/>
          <p:cNvSpPr/>
          <p:nvPr/>
        </p:nvSpPr>
        <p:spPr bwMode="auto">
          <a:xfrm>
            <a:off x="5066603" y="3617116"/>
            <a:ext cx="267397" cy="519114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Sectionalizing Overview – With Sectionalizing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7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05F0033-874B-4FF6-A0C1-2C330C2FED2A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9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2325"/>
            <a:ext cx="1371600" cy="102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2050" idx="3"/>
          </p:cNvCxnSpPr>
          <p:nvPr/>
        </p:nvCxnSpPr>
        <p:spPr bwMode="auto">
          <a:xfrm>
            <a:off x="1905000" y="3876675"/>
            <a:ext cx="6553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743200" y="1905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429000" y="3876675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724400" y="1904999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324600" y="1904998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772400" y="3810000"/>
            <a:ext cx="0" cy="1971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99987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6252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083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6709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050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1336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00440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86073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9065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33515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8506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1898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7" y="3418980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5922" y="4421138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Three-Phase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861" y="297407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Substation</a:t>
            </a:r>
            <a:endParaRPr lang="en-US" sz="1400" b="1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 bwMode="auto">
          <a:xfrm flipV="1">
            <a:off x="5695261" y="3876675"/>
            <a:ext cx="248339" cy="544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925366" y="5473898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Single-Phase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 bwMode="auto">
          <a:xfrm flipV="1">
            <a:off x="2579552" y="5081582"/>
            <a:ext cx="849448" cy="392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9" name="TextBox 2048"/>
          <p:cNvSpPr txBox="1"/>
          <p:nvPr/>
        </p:nvSpPr>
        <p:spPr>
          <a:xfrm>
            <a:off x="20955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38905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3876675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62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</a:rPr>
              <a:t>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48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4628" y="17335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100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3428" y="173354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400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90178" y="58483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</a:rPr>
              <a:t>00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2053" name="Straight Arrow Connector 2052"/>
          <p:cNvCxnSpPr/>
          <p:nvPr/>
        </p:nvCxnSpPr>
        <p:spPr bwMode="auto">
          <a:xfrm>
            <a:off x="533400" y="4572000"/>
            <a:ext cx="1600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33400" y="4523987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Current Flow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3856" y="38862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2</a:t>
            </a:r>
            <a:r>
              <a:rPr lang="en-US" sz="1200" b="1" dirty="0" smtClean="0">
                <a:solidFill>
                  <a:schemeClr val="tx2"/>
                </a:solidFill>
              </a:rPr>
              <a:t>00</a:t>
            </a:r>
            <a:endParaRPr lang="en-US" sz="1200" b="1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4943126" y="3876673"/>
            <a:ext cx="26768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4" name="Lightning Bolt 2053"/>
          <p:cNvSpPr/>
          <p:nvPr/>
        </p:nvSpPr>
        <p:spPr bwMode="auto">
          <a:xfrm>
            <a:off x="5066603" y="3617116"/>
            <a:ext cx="267397" cy="519114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581271"/>
            <a:ext cx="414337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H="1">
            <a:off x="7882824" y="4045743"/>
            <a:ext cx="11087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7890576" y="3997730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Current Flow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372475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80470" y="3554857"/>
            <a:ext cx="93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Tie Point</a:t>
            </a:r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552628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866926" y="378909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223863" y="3780743"/>
            <a:ext cx="152400" cy="16378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43400" y="5473898"/>
            <a:ext cx="2845651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Out of Power: 500 customers</a:t>
            </a:r>
          </a:p>
          <a:p>
            <a:pPr algn="ctr"/>
            <a:r>
              <a:rPr lang="en-US" sz="1600" dirty="0" smtClean="0"/>
              <a:t>In Power: 1,200 customers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40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LTheme1">
  <a:themeElements>
    <a:clrScheme name="PPL COLOR PALETTE">
      <a:dk1>
        <a:sysClr val="windowText" lastClr="000000"/>
      </a:dk1>
      <a:lt1>
        <a:sysClr val="window" lastClr="FFFFFF"/>
      </a:lt1>
      <a:dk2>
        <a:srgbClr val="003387"/>
      </a:dk2>
      <a:lt2>
        <a:srgbClr val="0099CC"/>
      </a:lt2>
      <a:accent1>
        <a:srgbClr val="17375E"/>
      </a:accent1>
      <a:accent2>
        <a:srgbClr val="948A54"/>
      </a:accent2>
      <a:accent3>
        <a:srgbClr val="76923C"/>
      </a:accent3>
      <a:accent4>
        <a:srgbClr val="E36C09"/>
      </a:accent4>
      <a:accent5>
        <a:srgbClr val="95B3D7"/>
      </a:accent5>
      <a:accent6>
        <a:srgbClr val="C4BD97"/>
      </a:accent6>
      <a:hlink>
        <a:srgbClr val="003387"/>
      </a:hlink>
      <a:folHlink>
        <a:srgbClr val="0099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PPLTheme1</Template>
  <TotalTime>2509</TotalTime>
  <Words>636</Words>
  <Application>Microsoft Office PowerPoint</Application>
  <PresentationFormat>On-screen Show (4:3)</PresentationFormat>
  <Paragraphs>148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PPLTheme1</vt:lpstr>
      <vt:lpstr>Keystone Solar  Future Project</vt:lpstr>
      <vt:lpstr>Conventional Power Grid</vt:lpstr>
      <vt:lpstr>How do get notified of these?</vt:lpstr>
      <vt:lpstr>Smart Grid </vt:lpstr>
      <vt:lpstr>Three-Phase vs. Single-Phase</vt:lpstr>
      <vt:lpstr>Sectionalizing Overview</vt:lpstr>
      <vt:lpstr>Sectionalizing Overview – No Sectionalizing</vt:lpstr>
      <vt:lpstr>Sectionalizing Overview – With Sectionalizing</vt:lpstr>
      <vt:lpstr>Sectionalizing Overview – With Sectionalizing</vt:lpstr>
      <vt:lpstr>The Past – Mechanical Devices</vt:lpstr>
      <vt:lpstr>The Present – Smart Devices</vt:lpstr>
      <vt:lpstr>Grid of Future is not just a future trend…</vt:lpstr>
      <vt:lpstr>Distributed Generation</vt:lpstr>
      <vt:lpstr>PowerPoint Presentation</vt:lpstr>
      <vt:lpstr>Interconnection Web Portal</vt:lpstr>
      <vt:lpstr>Keystone Solar Future Project </vt:lpstr>
      <vt:lpstr>Foundation of Distribution Management System</vt:lpstr>
    </vt:vector>
  </TitlesOfParts>
  <Company>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e178021</dc:creator>
  <cp:lastModifiedBy>PPL</cp:lastModifiedBy>
  <cp:revision>86</cp:revision>
  <cp:lastPrinted>2018-07-26T17:18:40Z</cp:lastPrinted>
  <dcterms:created xsi:type="dcterms:W3CDTF">2016-07-25T17:12:08Z</dcterms:created>
  <dcterms:modified xsi:type="dcterms:W3CDTF">2018-07-26T17:23:17Z</dcterms:modified>
</cp:coreProperties>
</file>